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6858000" cy="9144000" type="screen4x3"/>
  <p:notesSz cx="9926638" cy="6669088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2477" y="38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Ylätunnisteen paikkamerkki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0519" cy="33382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quarter" idx="1"/>
          </p:nvPr>
        </p:nvSpPr>
        <p:spPr>
          <a:xfrm>
            <a:off x="5623757" y="0"/>
            <a:ext cx="4300519" cy="333828"/>
          </a:xfrm>
          <a:prstGeom prst="rect">
            <a:avLst/>
          </a:prstGeom>
        </p:spPr>
        <p:txBody>
          <a:bodyPr vert="horz" lIns="91429" tIns="45714" rIns="91429" bIns="45714" rtlCol="0"/>
          <a:lstStyle>
            <a:lvl1pPr algn="r">
              <a:defRPr sz="1200"/>
            </a:lvl1pPr>
          </a:lstStyle>
          <a:p>
            <a:fld id="{B02251C9-4C60-4265-B650-E532563F58BE}" type="datetimeFigureOut">
              <a:rPr lang="fi-FI" smtClean="0"/>
              <a:t>27.8.2019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2"/>
          </p:nvPr>
        </p:nvSpPr>
        <p:spPr>
          <a:xfrm>
            <a:off x="2" y="6334194"/>
            <a:ext cx="4300519" cy="33382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3"/>
          </p:nvPr>
        </p:nvSpPr>
        <p:spPr>
          <a:xfrm>
            <a:off x="5623757" y="6334194"/>
            <a:ext cx="4300519" cy="333828"/>
          </a:xfrm>
          <a:prstGeom prst="rect">
            <a:avLst/>
          </a:prstGeom>
        </p:spPr>
        <p:txBody>
          <a:bodyPr vert="horz" lIns="91429" tIns="45714" rIns="91429" bIns="45714" rtlCol="0" anchor="b"/>
          <a:lstStyle>
            <a:lvl1pPr algn="r">
              <a:defRPr sz="1200"/>
            </a:lvl1pPr>
          </a:lstStyle>
          <a:p>
            <a:fld id="{C7769328-1713-460E-889D-D8043A11F656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598410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514350" y="2840569"/>
            <a:ext cx="5829300" cy="196003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napsautt.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74AD-0610-44B2-A3F3-6C4DDDA63763}" type="datetimeFigureOut">
              <a:rPr lang="fi-FI" smtClean="0"/>
              <a:t>27.8.2019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4F50-CA39-4A45-86EB-7DBEC6EC18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962109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74AD-0610-44B2-A3F3-6C4DDDA63763}" type="datetimeFigureOut">
              <a:rPr lang="fi-FI" smtClean="0"/>
              <a:t>27.8.2019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4F50-CA39-4A45-86EB-7DBEC6EC18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720503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4972050" y="366186"/>
            <a:ext cx="1543050" cy="7802033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342900" y="366186"/>
            <a:ext cx="4514850" cy="7802033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74AD-0610-44B2-A3F3-6C4DDDA63763}" type="datetimeFigureOut">
              <a:rPr lang="fi-FI" smtClean="0"/>
              <a:t>27.8.2019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4F50-CA39-4A45-86EB-7DBEC6EC18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209730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74AD-0610-44B2-A3F3-6C4DDDA63763}" type="datetimeFigureOut">
              <a:rPr lang="fi-FI" smtClean="0"/>
              <a:t>27.8.2019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4F50-CA39-4A45-86EB-7DBEC6EC18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98083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541735" y="3875620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74AD-0610-44B2-A3F3-6C4DDDA63763}" type="datetimeFigureOut">
              <a:rPr lang="fi-FI" smtClean="0"/>
              <a:t>27.8.2019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4F50-CA39-4A45-86EB-7DBEC6EC18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986350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34290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86150" y="2133602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74AD-0610-44B2-A3F3-6C4DDDA63763}" type="datetimeFigureOut">
              <a:rPr lang="fi-FI" smtClean="0"/>
              <a:t>27.8.2019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4F50-CA39-4A45-86EB-7DBEC6EC18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28580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1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342901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3483770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3483770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74AD-0610-44B2-A3F3-6C4DDDA63763}" type="datetimeFigureOut">
              <a:rPr lang="fi-FI" smtClean="0"/>
              <a:t>27.8.2019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4F50-CA39-4A45-86EB-7DBEC6EC18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003759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74AD-0610-44B2-A3F3-6C4DDDA63763}" type="datetimeFigureOut">
              <a:rPr lang="fi-FI" smtClean="0"/>
              <a:t>27.8.2019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4F50-CA39-4A45-86EB-7DBEC6EC18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3245734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74AD-0610-44B2-A3F3-6C4DDDA63763}" type="datetimeFigureOut">
              <a:rPr lang="fi-FI" smtClean="0"/>
              <a:t>27.8.2019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4F50-CA39-4A45-86EB-7DBEC6EC18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609611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342901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2681288" y="364069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342901" y="1913469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74AD-0610-44B2-A3F3-6C4DDDA63763}" type="datetimeFigureOut">
              <a:rPr lang="fi-FI" smtClean="0"/>
              <a:t>27.8.2019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4F50-CA39-4A45-86EB-7DBEC6EC18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18113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napsauttamalla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5374AD-0610-44B2-A3F3-6C4DDDA63763}" type="datetimeFigureOut">
              <a:rPr lang="fi-FI" smtClean="0"/>
              <a:t>27.8.2019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044F50-CA39-4A45-86EB-7DBEC6EC18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07745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342900" y="2133602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napsauttamalla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342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5374AD-0610-44B2-A3F3-6C4DDDA63763}" type="datetimeFigureOut">
              <a:rPr lang="fi-FI" smtClean="0"/>
              <a:t>27.8.2019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2343150" y="8475136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4914900" y="8475136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044F50-CA39-4A45-86EB-7DBEC6EC18D2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006452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ari.rytkonen@keitele.fi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iruutu 4"/>
          <p:cNvSpPr txBox="1"/>
          <p:nvPr/>
        </p:nvSpPr>
        <p:spPr>
          <a:xfrm>
            <a:off x="404664" y="7036780"/>
            <a:ext cx="6139822" cy="1200329"/>
          </a:xfrm>
          <a:prstGeom prst="rect">
            <a:avLst/>
          </a:prstGeom>
          <a:noFill/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wrap="none" rtlCol="0">
            <a:spAutoFit/>
          </a:bodyPr>
          <a:lstStyle/>
          <a:p>
            <a:r>
              <a:rPr lang="fi-FI" sz="48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ea typeface="DotumChe" pitchFamily="49" charset="-127"/>
                <a:cs typeface="MV Boli" pitchFamily="2" charset="0"/>
              </a:rPr>
              <a:t>Nilakan</a:t>
            </a:r>
            <a:r>
              <a:rPr lang="fi-FI" sz="48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ea typeface="DotumChe" pitchFamily="49" charset="-127"/>
                <a:cs typeface="MV Boli" pitchFamily="2" charset="0"/>
              </a:rPr>
              <a:t> perheneuvola</a:t>
            </a:r>
          </a:p>
          <a:p>
            <a:pPr algn="ctr"/>
            <a:r>
              <a:rPr lang="fi-FI" sz="2400" i="1" dirty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DotumChe" pitchFamily="49" charset="-127"/>
                <a:cs typeface="Arial" pitchFamily="34" charset="0"/>
              </a:rPr>
              <a:t>Keitele, Pielavesi, Tervo, </a:t>
            </a:r>
            <a:r>
              <a:rPr lang="fi-FI" sz="2400" i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solidFill>
                  <a:schemeClr val="tx2">
                    <a:lumMod val="75000"/>
                  </a:schemeClr>
                </a:solidFill>
                <a:effectLst>
                  <a:reflection blurRad="12700" stA="28000" endPos="45000" dist="1000" dir="5400000" sy="-100000" algn="bl" rotWithShape="0"/>
                </a:effectLst>
                <a:latin typeface="Arial" pitchFamily="34" charset="0"/>
                <a:ea typeface="DotumChe" pitchFamily="49" charset="-127"/>
                <a:cs typeface="Arial" pitchFamily="34" charset="0"/>
              </a:rPr>
              <a:t>Vesanto</a:t>
            </a:r>
            <a:endParaRPr lang="fi-FI" sz="2400" i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solidFill>
                <a:schemeClr val="tx2">
                  <a:lumMod val="75000"/>
                </a:schemeClr>
              </a:solidFill>
              <a:effectLst>
                <a:reflection blurRad="12700" stA="28000" endPos="45000" dist="1000" dir="5400000" sy="-100000" algn="bl" rotWithShape="0"/>
              </a:effectLst>
              <a:latin typeface="Arial" pitchFamily="34" charset="0"/>
              <a:ea typeface="DotumChe" pitchFamily="49" charset="-127"/>
              <a:cs typeface="Arial" pitchFamily="34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19076" y="1115616"/>
            <a:ext cx="4310997" cy="57051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34164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476673" y="467543"/>
            <a:ext cx="5832647" cy="86485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b="1" dirty="0" smtClean="0">
                <a:solidFill>
                  <a:schemeClr val="tx2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NILAKAN PERHENEUVOLA </a:t>
            </a:r>
            <a:r>
              <a:rPr lang="fi-FI" dirty="0" smtClean="0">
                <a:latin typeface="+mj-lt"/>
              </a:rPr>
              <a:t>palvelee </a:t>
            </a:r>
            <a:r>
              <a:rPr lang="fi-FI" dirty="0">
                <a:latin typeface="+mj-lt"/>
              </a:rPr>
              <a:t>Keiteleen, Pielaveden, Tervon ja Vesannon lapsiperheitä lasten ja nuorten kasvuun ja kehitykseen liittyvissä asioissa.  </a:t>
            </a:r>
            <a:r>
              <a:rPr lang="fi-FI" dirty="0" smtClean="0">
                <a:latin typeface="+mj-lt"/>
              </a:rPr>
              <a:t>Palvelumme ovat  pääsääntöisesti  tarkoitettu perheille,  joissa on alle 15 -vuotiaita lapsia. Palvelut </a:t>
            </a:r>
            <a:r>
              <a:rPr lang="fi-FI" dirty="0">
                <a:latin typeface="+mj-lt"/>
              </a:rPr>
              <a:t>ovat asiakkaille maksuttomia, vapaaehtoisia ja luottamuksellisia.</a:t>
            </a:r>
            <a:br>
              <a:rPr lang="fi-FI" dirty="0">
                <a:latin typeface="+mj-lt"/>
              </a:rPr>
            </a:br>
            <a:endParaRPr lang="fi-FI" sz="1600" b="1" dirty="0" smtClean="0">
              <a:solidFill>
                <a:schemeClr val="tx2">
                  <a:lumMod val="75000"/>
                </a:schemeClr>
              </a:solidFill>
              <a:latin typeface="+mj-lt"/>
              <a:cs typeface="MV Boli" pitchFamily="2" charset="0"/>
            </a:endParaRPr>
          </a:p>
          <a:p>
            <a:r>
              <a:rPr lang="fi-FI" b="1" dirty="0" smtClean="0">
                <a:solidFill>
                  <a:schemeClr val="tx2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TYÖTÄ YHDESSÄ PERHEEN KANSSA</a:t>
            </a:r>
          </a:p>
          <a:p>
            <a:endParaRPr lang="fi-FI" b="1" dirty="0" smtClean="0">
              <a:solidFill>
                <a:schemeClr val="tx2">
                  <a:lumMod val="75000"/>
                </a:schemeClr>
              </a:solidFill>
              <a:latin typeface="MV Boli" pitchFamily="2" charset="0"/>
              <a:cs typeface="MV Boli" pitchFamily="2" charset="0"/>
            </a:endParaRPr>
          </a:p>
          <a:p>
            <a:r>
              <a:rPr lang="fi-FI" dirty="0" smtClean="0">
                <a:latin typeface="+mj-lt"/>
              </a:rPr>
              <a:t>Työskentelemme </a:t>
            </a:r>
            <a:r>
              <a:rPr lang="fi-FI" dirty="0">
                <a:latin typeface="+mj-lt"/>
              </a:rPr>
              <a:t>yhdessä lapsen ja koko perheen kanssa</a:t>
            </a:r>
            <a:r>
              <a:rPr lang="fi-FI" dirty="0" smtClean="0">
                <a:latin typeface="+mj-lt"/>
              </a:rPr>
              <a:t>. Teemme myös tarvittaessa yhteistyötä lapsen </a:t>
            </a:r>
            <a:r>
              <a:rPr lang="fi-FI" dirty="0">
                <a:latin typeface="+mj-lt"/>
              </a:rPr>
              <a:t>opettajan, </a:t>
            </a:r>
            <a:r>
              <a:rPr lang="fi-FI" dirty="0" smtClean="0">
                <a:latin typeface="+mj-lt"/>
              </a:rPr>
              <a:t>varhaiskasvatuksen </a:t>
            </a:r>
            <a:r>
              <a:rPr lang="fi-FI" dirty="0">
                <a:latin typeface="+mj-lt"/>
              </a:rPr>
              <a:t>työntekijöiden tai terveydenhoitajan kanssa. Yhteydenpito tapahtuu aina perheen luvalla ja perheet ovat yleensä mukana neuvotteluissa</a:t>
            </a:r>
            <a:r>
              <a:rPr lang="fi-FI" dirty="0" smtClean="0">
                <a:latin typeface="+mj-lt"/>
              </a:rPr>
              <a:t>.</a:t>
            </a:r>
          </a:p>
          <a:p>
            <a:endParaRPr lang="fi-FI" dirty="0">
              <a:latin typeface="+mj-lt"/>
            </a:endParaRPr>
          </a:p>
          <a:p>
            <a:r>
              <a:rPr lang="fi-FI" dirty="0">
                <a:latin typeface="+mj-lt"/>
              </a:rPr>
              <a:t>Asiakastyön lisäksi </a:t>
            </a:r>
            <a:r>
              <a:rPr lang="fi-FI" dirty="0" smtClean="0">
                <a:latin typeface="+mj-lt"/>
              </a:rPr>
              <a:t>annamme tarvittaessa konsultaatiota </a:t>
            </a:r>
            <a:r>
              <a:rPr lang="fi-FI" dirty="0">
                <a:latin typeface="+mj-lt"/>
              </a:rPr>
              <a:t>ja koulutusta lapsiperheiden kanssa työskenteleville ammattilaisille</a:t>
            </a:r>
            <a:r>
              <a:rPr lang="fi-FI" dirty="0" smtClean="0">
                <a:latin typeface="+mj-lt"/>
              </a:rPr>
              <a:t>.</a:t>
            </a:r>
          </a:p>
          <a:p>
            <a:endParaRPr lang="fi-FI" dirty="0" smtClean="0">
              <a:latin typeface="+mj-lt"/>
            </a:endParaRPr>
          </a:p>
          <a:p>
            <a:r>
              <a:rPr lang="fi-FI" b="1" dirty="0">
                <a:solidFill>
                  <a:schemeClr val="tx2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OTA YHTEYTTÄ PERHENEUVOLAAN, </a:t>
            </a:r>
            <a:r>
              <a:rPr lang="fi-FI" b="1" dirty="0" smtClean="0">
                <a:solidFill>
                  <a:schemeClr val="tx2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KUN</a:t>
            </a:r>
          </a:p>
          <a:p>
            <a:endParaRPr lang="fi-FI" b="1" dirty="0" smtClean="0">
              <a:solidFill>
                <a:schemeClr val="tx2">
                  <a:lumMod val="75000"/>
                </a:schemeClr>
              </a:solidFill>
              <a:latin typeface="MV Boli" pitchFamily="2" charset="0"/>
              <a:cs typeface="MV Boli" pitchFamily="2" charset="0"/>
            </a:endParaRPr>
          </a:p>
          <a:p>
            <a:pPr marL="285750" lvl="0" indent="-285750">
              <a:buFont typeface="Wingdings" pitchFamily="2" charset="2"/>
              <a:buChar char="§"/>
            </a:pPr>
            <a:r>
              <a:rPr lang="fi-FI" dirty="0" smtClean="0"/>
              <a:t>olet </a:t>
            </a:r>
            <a:r>
              <a:rPr lang="fi-FI" dirty="0"/>
              <a:t>huolissasi lapsesi käyttäytymisestä, kehityksestä, mielialasta tai tunne-elämästä tai lapsellasi on vaikeuksia päivähoidossa, koulussa tai kavereiden kanssa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fi-FI" dirty="0"/>
              <a:t>sinulla on vanhemmuuteen liittyviä kysymyksiä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fi-FI" dirty="0"/>
              <a:t>toivot selvittelyapua perheesi ristiriitatilanteisiin tai apua parisuhteen pulmiin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fi-FI" dirty="0"/>
              <a:t>perheessäsi harkitaan eroa tai perheesi tarvitsee apua erosta selviytymiseen </a:t>
            </a:r>
          </a:p>
          <a:p>
            <a:pPr marL="285750" lvl="0" indent="-285750">
              <a:buFont typeface="Wingdings" pitchFamily="2" charset="2"/>
              <a:buChar char="§"/>
            </a:pPr>
            <a:r>
              <a:rPr lang="fi-FI" dirty="0"/>
              <a:t>perheessä on kohdattu menetyksiä tai muita vaikeita elämäntilanteita</a:t>
            </a:r>
            <a:r>
              <a:rPr lang="fi-FI" dirty="0" smtClean="0"/>
              <a:t>.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3336773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iruutu 1"/>
          <p:cNvSpPr txBox="1"/>
          <p:nvPr/>
        </p:nvSpPr>
        <p:spPr>
          <a:xfrm>
            <a:off x="332656" y="179512"/>
            <a:ext cx="6192688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fi-FI" dirty="0"/>
          </a:p>
          <a:p>
            <a:r>
              <a:rPr lang="fi-FI" b="1" dirty="0" smtClean="0">
                <a:solidFill>
                  <a:schemeClr val="tx2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NÄIN </a:t>
            </a:r>
            <a:r>
              <a:rPr lang="fi-FI" b="1" dirty="0">
                <a:solidFill>
                  <a:schemeClr val="tx2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ME </a:t>
            </a:r>
            <a:r>
              <a:rPr lang="fi-FI" b="1" dirty="0" smtClean="0">
                <a:solidFill>
                  <a:schemeClr val="tx2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TYÖSKENTELEMME</a:t>
            </a:r>
          </a:p>
          <a:p>
            <a:endParaRPr lang="fi-FI" b="1" dirty="0" smtClean="0">
              <a:solidFill>
                <a:schemeClr val="tx2">
                  <a:lumMod val="75000"/>
                </a:schemeClr>
              </a:solidFill>
              <a:latin typeface="MV Boli" pitchFamily="2" charset="0"/>
              <a:cs typeface="MV Boli" pitchFamily="2" charset="0"/>
            </a:endParaRPr>
          </a:p>
          <a:p>
            <a:r>
              <a:rPr lang="fi-FI" dirty="0" smtClean="0"/>
              <a:t>Pääasiallisimpia </a:t>
            </a:r>
            <a:r>
              <a:rPr lang="fi-FI" dirty="0"/>
              <a:t>työskentelytapojamme </a:t>
            </a:r>
            <a:r>
              <a:rPr lang="fi-FI" dirty="0" smtClean="0"/>
              <a:t>ovat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fi-FI" dirty="0" smtClean="0"/>
              <a:t>lapsen ja nuoren kasvuun</a:t>
            </a:r>
            <a:r>
              <a:rPr lang="fi-FI" dirty="0"/>
              <a:t>, kehitykseen ja tunne-elämään liittyvä </a:t>
            </a:r>
            <a:r>
              <a:rPr lang="fi-FI" dirty="0" smtClean="0"/>
              <a:t>ohjaus ja neuvonta sekä tutkimukset</a:t>
            </a:r>
            <a:endParaRPr lang="fi-FI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fi-FI" dirty="0"/>
              <a:t>lapsen ja perhetilanteen arviointi sekä jatkotoimenpiteiden </a:t>
            </a:r>
            <a:r>
              <a:rPr lang="fi-FI" dirty="0" smtClean="0"/>
              <a:t>suunnittelu yhdessä perheen kanssa</a:t>
            </a:r>
            <a:endParaRPr lang="fi-FI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fi-FI" dirty="0" smtClean="0"/>
              <a:t>Yksilöllisen tuen ja koko perheen tuen käynnit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fi-FI" dirty="0" smtClean="0"/>
              <a:t>vanhemmuuden tuen ja parisuhteen tuen käynnit</a:t>
            </a:r>
            <a:endParaRPr lang="fi-FI" dirty="0"/>
          </a:p>
          <a:p>
            <a:pPr marL="285750" lvl="0" indent="-285750">
              <a:buFont typeface="Arial" pitchFamily="34" charset="0"/>
              <a:buChar char="•"/>
            </a:pPr>
            <a:r>
              <a:rPr lang="fi-FI" dirty="0"/>
              <a:t>lasten ja vanhempien vertaisryhmät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fi-FI" dirty="0"/>
              <a:t>alustukset ja luennot </a:t>
            </a:r>
            <a:r>
              <a:rPr lang="fi-FI" dirty="0" smtClean="0"/>
              <a:t>muun muassa vanhempain illoissa</a:t>
            </a:r>
          </a:p>
          <a:p>
            <a:pPr marL="285750" lvl="0" indent="-285750">
              <a:buFont typeface="Arial" pitchFamily="34" charset="0"/>
              <a:buChar char="•"/>
            </a:pPr>
            <a:r>
              <a:rPr lang="fi-FI" dirty="0"/>
              <a:t>t</a:t>
            </a:r>
            <a:r>
              <a:rPr lang="fi-FI" dirty="0" smtClean="0"/>
              <a:t>yönohjaus ja konsultaatiot yhteistyötahoille</a:t>
            </a:r>
            <a:endParaRPr lang="fi-FI" dirty="0"/>
          </a:p>
          <a:p>
            <a:endParaRPr lang="fi-FI" dirty="0" smtClean="0"/>
          </a:p>
          <a:p>
            <a:r>
              <a:rPr lang="fi-FI" b="1" dirty="0" smtClean="0">
                <a:solidFill>
                  <a:schemeClr val="tx2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NÄIN </a:t>
            </a:r>
            <a:r>
              <a:rPr lang="fi-FI" b="1" dirty="0">
                <a:solidFill>
                  <a:schemeClr val="tx2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VARAAT </a:t>
            </a:r>
            <a:r>
              <a:rPr lang="fi-FI" b="1" dirty="0" smtClean="0">
                <a:solidFill>
                  <a:schemeClr val="tx2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AJAN</a:t>
            </a:r>
          </a:p>
          <a:p>
            <a:endParaRPr lang="fi-FI" b="1" dirty="0">
              <a:solidFill>
                <a:schemeClr val="tx2">
                  <a:lumMod val="75000"/>
                </a:schemeClr>
              </a:solidFill>
              <a:latin typeface="MV Boli" pitchFamily="2" charset="0"/>
              <a:cs typeface="MV Boli" pitchFamily="2" charset="0"/>
            </a:endParaRPr>
          </a:p>
          <a:p>
            <a:r>
              <a:rPr lang="fi-FI" dirty="0" smtClean="0"/>
              <a:t>Perheneuvolaan voit  hakeutua sosiaalitoimen, koulun, varhaiskasvatuksen tai vaikkapa terveydenhuollon kautta. Lähetettä ei  kuitenkaan välttämättä tarvita.  </a:t>
            </a:r>
            <a:r>
              <a:rPr lang="fi-FI" dirty="0"/>
              <a:t>Ajan </a:t>
            </a:r>
            <a:r>
              <a:rPr lang="fi-FI" dirty="0" smtClean="0"/>
              <a:t>voit aina varata myös suoraan itse puhelimitse:</a:t>
            </a:r>
            <a:endParaRPr lang="fi-FI" dirty="0"/>
          </a:p>
          <a:p>
            <a:endParaRPr lang="fi-FI" dirty="0" smtClean="0"/>
          </a:p>
          <a:p>
            <a:r>
              <a:rPr lang="fi-FI" dirty="0" smtClean="0"/>
              <a:t>Sari Rytkönen (ma-pe)	            </a:t>
            </a:r>
            <a:r>
              <a:rPr lang="fi-FI" dirty="0" err="1" smtClean="0"/>
              <a:t>Coronaria</a:t>
            </a:r>
            <a:r>
              <a:rPr lang="fi-FI" dirty="0" smtClean="0"/>
              <a:t> Tietotaidon</a:t>
            </a:r>
            <a:r>
              <a:rPr lang="fi-FI" dirty="0"/>
              <a:t> </a:t>
            </a:r>
            <a:r>
              <a:rPr lang="fi-FI" dirty="0" smtClean="0"/>
              <a:t>erikoissosiaalityöntekijä</a:t>
            </a:r>
            <a:r>
              <a:rPr lang="fi-FI" dirty="0"/>
              <a:t>	 </a:t>
            </a:r>
            <a:r>
              <a:rPr lang="fi-FI" dirty="0" smtClean="0"/>
              <a:t>           psykologi- </a:t>
            </a:r>
            <a:r>
              <a:rPr lang="fi-FI" dirty="0"/>
              <a:t>ja terapiapalvelut</a:t>
            </a:r>
            <a:endParaRPr lang="fi-FI" dirty="0" smtClean="0"/>
          </a:p>
          <a:p>
            <a:r>
              <a:rPr lang="fi-FI" dirty="0"/>
              <a:t>perheasioiden sovittelija  </a:t>
            </a:r>
            <a:r>
              <a:rPr lang="fi-FI" dirty="0" smtClean="0"/>
              <a:t>                   sisältyvät </a:t>
            </a:r>
            <a:r>
              <a:rPr lang="fi-FI" dirty="0"/>
              <a:t>perheneuvolan</a:t>
            </a:r>
            <a:endParaRPr lang="fi-FI" dirty="0" smtClean="0"/>
          </a:p>
          <a:p>
            <a:r>
              <a:rPr lang="fi-FI" dirty="0"/>
              <a:t>p</a:t>
            </a:r>
            <a:r>
              <a:rPr lang="fi-FI" dirty="0" smtClean="0"/>
              <a:t>uh. </a:t>
            </a:r>
            <a:r>
              <a:rPr lang="fi-FI" b="1" dirty="0" smtClean="0"/>
              <a:t>(040) 1779 </a:t>
            </a:r>
            <a:r>
              <a:rPr lang="fi-FI" b="1" dirty="0"/>
              <a:t>124 </a:t>
            </a:r>
            <a:r>
              <a:rPr lang="fi-FI" dirty="0" smtClean="0"/>
              <a:t>	</a:t>
            </a:r>
            <a:r>
              <a:rPr lang="fi-FI"/>
              <a:t> </a:t>
            </a:r>
            <a:r>
              <a:rPr lang="fi-FI" smtClean="0"/>
              <a:t>           palveluvalikkoon</a:t>
            </a:r>
            <a:endParaRPr lang="fi-FI" sz="1600" dirty="0"/>
          </a:p>
          <a:p>
            <a:r>
              <a:rPr lang="fi-FI" sz="1600" dirty="0" smtClean="0">
                <a:hlinkClick r:id="rId2"/>
              </a:rPr>
              <a:t>sari.rytkonen@keitele.fi</a:t>
            </a:r>
            <a:endParaRPr lang="fi-FI" sz="1600" dirty="0" smtClean="0"/>
          </a:p>
          <a:p>
            <a:r>
              <a:rPr lang="fi-FI" sz="1600" dirty="0" smtClean="0"/>
              <a:t>	      </a:t>
            </a:r>
            <a:r>
              <a:rPr lang="fi-FI" dirty="0" smtClean="0"/>
              <a:t> </a:t>
            </a:r>
          </a:p>
          <a:p>
            <a:r>
              <a:rPr lang="fi-FI" dirty="0" smtClean="0"/>
              <a:t>Tukea </a:t>
            </a:r>
            <a:r>
              <a:rPr lang="fi-FI" dirty="0"/>
              <a:t>ja neuvontaa on mahdollista saada myös </a:t>
            </a:r>
            <a:r>
              <a:rPr lang="fi-FI" dirty="0" smtClean="0"/>
              <a:t>puhelimitse tai sähköpostitse. Puhelinkeskusteluun on hyvä varata aikaa. 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627116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divot">
          <a:fgClr>
            <a:schemeClr val="accent1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iruutu 3"/>
          <p:cNvSpPr txBox="1"/>
          <p:nvPr/>
        </p:nvSpPr>
        <p:spPr>
          <a:xfrm>
            <a:off x="332656" y="4373463"/>
            <a:ext cx="6120680" cy="50475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i-FI" dirty="0" smtClean="0">
                <a:solidFill>
                  <a:schemeClr val="tx2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Toimipisteet</a:t>
            </a:r>
          </a:p>
          <a:p>
            <a:pPr algn="ctr"/>
            <a:r>
              <a:rPr lang="fi-FI" dirty="0" smtClean="0"/>
              <a:t>Vastaanottopäivät ovat joka viikko jokaisessa </a:t>
            </a:r>
            <a:r>
              <a:rPr lang="fi-FI" dirty="0" err="1" smtClean="0"/>
              <a:t>Nilakan</a:t>
            </a:r>
            <a:r>
              <a:rPr lang="fi-FI" dirty="0" smtClean="0"/>
              <a:t> kunnassa: tiistaisin </a:t>
            </a:r>
            <a:r>
              <a:rPr lang="fi-FI" dirty="0"/>
              <a:t>perheneuvola on </a:t>
            </a:r>
            <a:r>
              <a:rPr lang="fi-FI" dirty="0" smtClean="0"/>
              <a:t>Keiteleellä</a:t>
            </a:r>
            <a:r>
              <a:rPr lang="fi-FI" dirty="0"/>
              <a:t>, </a:t>
            </a:r>
            <a:r>
              <a:rPr lang="fi-FI" dirty="0" smtClean="0"/>
              <a:t>joka toinen viikko to Vesannolla tai Tervossa sekä joka toinen viikko pe Tervossa tai Vesannolla. Pielavesi päiväksi muuttuu keskiviikko torstain sijaan syyskuusta 2019 alkaen.</a:t>
            </a:r>
            <a:endParaRPr lang="fi-FI" dirty="0"/>
          </a:p>
          <a:p>
            <a:pPr algn="ctr"/>
            <a:r>
              <a:rPr lang="fi-FI" dirty="0" smtClean="0">
                <a:solidFill>
                  <a:schemeClr val="tx2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Käyntiosoitteet:</a:t>
            </a:r>
            <a:endParaRPr lang="fi-FI" dirty="0" smtClean="0"/>
          </a:p>
          <a:p>
            <a:pPr algn="ctr"/>
            <a:r>
              <a:rPr lang="fi-FI" dirty="0" smtClean="0"/>
              <a:t>KEITELE</a:t>
            </a:r>
            <a:r>
              <a:rPr lang="fi-FI" dirty="0"/>
              <a:t>: </a:t>
            </a:r>
            <a:r>
              <a:rPr lang="fi-FI" dirty="0" err="1" smtClean="0"/>
              <a:t>Pikonmäentie</a:t>
            </a:r>
            <a:r>
              <a:rPr lang="fi-FI" dirty="0" smtClean="0"/>
              <a:t> 1 </a:t>
            </a:r>
            <a:r>
              <a:rPr lang="fi-FI" dirty="0"/>
              <a:t>(nk. </a:t>
            </a:r>
            <a:r>
              <a:rPr lang="fi-FI" dirty="0" smtClean="0"/>
              <a:t>Tossavaisen kulman 2.krs)</a:t>
            </a:r>
            <a:r>
              <a:rPr lang="fi-FI" dirty="0"/>
              <a:t/>
            </a:r>
            <a:br>
              <a:rPr lang="fi-FI" dirty="0"/>
            </a:br>
            <a:r>
              <a:rPr lang="fi-FI" dirty="0"/>
              <a:t>PIELAVESI: </a:t>
            </a:r>
            <a:r>
              <a:rPr lang="fi-FI" dirty="0" err="1" smtClean="0"/>
              <a:t>Laurinpurontie</a:t>
            </a:r>
            <a:r>
              <a:rPr lang="fi-FI" dirty="0" smtClean="0"/>
              <a:t> 23 B 17 (Puustellin yhtenäiskoulun asuntolasiipi)</a:t>
            </a:r>
            <a:endParaRPr lang="fi-FI" dirty="0"/>
          </a:p>
          <a:p>
            <a:pPr algn="ctr"/>
            <a:r>
              <a:rPr lang="fi-FI" dirty="0"/>
              <a:t>VESANTO: </a:t>
            </a:r>
            <a:r>
              <a:rPr lang="fi-FI" dirty="0" smtClean="0"/>
              <a:t>pe Valokuja 1 (eläinlääkärin vastaanoton ulko-ovi, 2 krs) tai to Valokuja 2 (sosiaalitoimistolla)</a:t>
            </a:r>
            <a:endParaRPr lang="fi-FI" dirty="0"/>
          </a:p>
          <a:p>
            <a:pPr algn="ctr"/>
            <a:r>
              <a:rPr lang="fi-FI" dirty="0"/>
              <a:t>TERVO</a:t>
            </a:r>
            <a:r>
              <a:rPr lang="fi-FI" dirty="0" smtClean="0"/>
              <a:t>: Lohitie 701 (Yritystalo Tervon Lohimaassa)</a:t>
            </a:r>
          </a:p>
          <a:p>
            <a:pPr algn="ctr"/>
            <a:r>
              <a:rPr lang="fi-FI" dirty="0" smtClean="0">
                <a:solidFill>
                  <a:schemeClr val="tx2">
                    <a:lumMod val="75000"/>
                  </a:schemeClr>
                </a:solidFill>
                <a:latin typeface="MV Boli" pitchFamily="2" charset="0"/>
                <a:cs typeface="MV Boli" pitchFamily="2" charset="0"/>
              </a:rPr>
              <a:t>Postiosoite</a:t>
            </a:r>
          </a:p>
          <a:p>
            <a:pPr algn="ctr"/>
            <a:r>
              <a:rPr lang="fi-FI" dirty="0" smtClean="0"/>
              <a:t>Keiteleen kunta / Perheneuvola</a:t>
            </a:r>
          </a:p>
          <a:p>
            <a:pPr algn="ctr"/>
            <a:r>
              <a:rPr lang="fi-FI" dirty="0" smtClean="0"/>
              <a:t>PL 14</a:t>
            </a:r>
          </a:p>
          <a:p>
            <a:pPr algn="ctr"/>
            <a:r>
              <a:rPr lang="fi-FI" smtClean="0"/>
              <a:t>72601 </a:t>
            </a:r>
            <a:r>
              <a:rPr lang="fi-FI" dirty="0" smtClean="0"/>
              <a:t>KEITELE</a:t>
            </a:r>
            <a:endParaRPr lang="fi-FI" dirty="0"/>
          </a:p>
          <a:p>
            <a:pPr algn="ctr"/>
            <a:endParaRPr lang="fi-FI" sz="1600" dirty="0"/>
          </a:p>
        </p:txBody>
      </p:sp>
      <p:sp>
        <p:nvSpPr>
          <p:cNvPr id="5" name="Tekstiruutu 4"/>
          <p:cNvSpPr txBox="1"/>
          <p:nvPr/>
        </p:nvSpPr>
        <p:spPr>
          <a:xfrm>
            <a:off x="1007410" y="3995936"/>
            <a:ext cx="472584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600" b="1" dirty="0" err="1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ea typeface="DotumChe" pitchFamily="49" charset="-127"/>
                <a:cs typeface="MV Boli" pitchFamily="2" charset="0"/>
              </a:rPr>
              <a:t>Nilakan</a:t>
            </a:r>
            <a:r>
              <a:rPr lang="fi-FI" sz="3600" b="1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  <a:latin typeface="MV Boli" pitchFamily="2" charset="0"/>
                <a:ea typeface="DotumChe" pitchFamily="49" charset="-127"/>
                <a:cs typeface="MV Boli" pitchFamily="2" charset="0"/>
              </a:rPr>
              <a:t> perheneuvola</a:t>
            </a:r>
            <a:endParaRPr lang="fi-FI" sz="3600" b="1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  <a:latin typeface="MV Boli" pitchFamily="2" charset="0"/>
              <a:ea typeface="DotumChe" pitchFamily="49" charset="-127"/>
              <a:cs typeface="MV Boli" pitchFamily="2" charset="0"/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2816" y="683567"/>
            <a:ext cx="3168352" cy="331236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09804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358</TotalTime>
  <Words>201</Words>
  <Application>Microsoft Office PowerPoint</Application>
  <PresentationFormat>Näytössä katseltava diaesitys (4:3)</PresentationFormat>
  <Paragraphs>49</Paragraphs>
  <Slides>4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4</vt:i4>
      </vt:variant>
    </vt:vector>
  </HeadingPairs>
  <TitlesOfParts>
    <vt:vector size="10" baseType="lpstr">
      <vt:lpstr>DotumChe</vt:lpstr>
      <vt:lpstr>Arial</vt:lpstr>
      <vt:lpstr>Calibri</vt:lpstr>
      <vt:lpstr>MV Boli</vt:lpstr>
      <vt:lpstr>Wingdings</vt:lpstr>
      <vt:lpstr>Office-teema</vt:lpstr>
      <vt:lpstr>PowerPoint-esitys</vt:lpstr>
      <vt:lpstr>PowerPoint-esitys</vt:lpstr>
      <vt:lpstr>PowerPoint-esitys</vt:lpstr>
      <vt:lpstr>PowerPoint-esitys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Heiskanen Tuula</dc:creator>
  <cp:lastModifiedBy>Rytkönen Sari</cp:lastModifiedBy>
  <cp:revision>67</cp:revision>
  <cp:lastPrinted>2019-08-27T09:14:40Z</cp:lastPrinted>
  <dcterms:modified xsi:type="dcterms:W3CDTF">2019-08-27T09:59:08Z</dcterms:modified>
</cp:coreProperties>
</file>